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75" r:id="rId2"/>
    <p:sldId id="511" r:id="rId3"/>
    <p:sldId id="513" r:id="rId4"/>
    <p:sldId id="514" r:id="rId5"/>
    <p:sldId id="516" r:id="rId6"/>
    <p:sldId id="517" r:id="rId7"/>
    <p:sldId id="518" r:id="rId8"/>
    <p:sldId id="519" r:id="rId9"/>
    <p:sldId id="581" r:id="rId10"/>
    <p:sldId id="582" r:id="rId11"/>
    <p:sldId id="435" r:id="rId12"/>
    <p:sldId id="289" r:id="rId13"/>
    <p:sldId id="292" r:id="rId14"/>
    <p:sldId id="436" r:id="rId15"/>
    <p:sldId id="291" r:id="rId16"/>
    <p:sldId id="309" r:id="rId17"/>
    <p:sldId id="469" r:id="rId18"/>
    <p:sldId id="462" r:id="rId19"/>
    <p:sldId id="466" r:id="rId20"/>
    <p:sldId id="437" r:id="rId21"/>
    <p:sldId id="438" r:id="rId22"/>
    <p:sldId id="439" r:id="rId23"/>
    <p:sldId id="441" r:id="rId24"/>
    <p:sldId id="440" r:id="rId25"/>
    <p:sldId id="520" r:id="rId26"/>
    <p:sldId id="521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6" r:id="rId41"/>
    <p:sldId id="547" r:id="rId42"/>
    <p:sldId id="550" r:id="rId43"/>
    <p:sldId id="551" r:id="rId44"/>
    <p:sldId id="552" r:id="rId45"/>
    <p:sldId id="553" r:id="rId46"/>
    <p:sldId id="554" r:id="rId47"/>
    <p:sldId id="555" r:id="rId48"/>
    <p:sldId id="556" r:id="rId49"/>
    <p:sldId id="559" r:id="rId50"/>
    <p:sldId id="560" r:id="rId51"/>
    <p:sldId id="561" r:id="rId52"/>
    <p:sldId id="471" r:id="rId53"/>
    <p:sldId id="567" r:id="rId54"/>
    <p:sldId id="568" r:id="rId55"/>
    <p:sldId id="569" r:id="rId56"/>
    <p:sldId id="570" r:id="rId57"/>
    <p:sldId id="571" r:id="rId58"/>
    <p:sldId id="572" r:id="rId59"/>
    <p:sldId id="573" r:id="rId60"/>
    <p:sldId id="574" r:id="rId61"/>
    <p:sldId id="575" r:id="rId62"/>
    <p:sldId id="576" r:id="rId63"/>
    <p:sldId id="577" r:id="rId64"/>
    <p:sldId id="578" r:id="rId65"/>
    <p:sldId id="579" r:id="rId66"/>
    <p:sldId id="580" r:id="rId67"/>
    <p:sldId id="272" r:id="rId6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77629-151A-4ACF-820C-9DFDBFFF3A60}" v="7" dt="2023-10-25T22:05:49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>
      <p:cViewPr varScale="1">
        <p:scale>
          <a:sx n="83" d="100"/>
          <a:sy n="83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Moule" userId="e9ded4de-3251-4046-b4ee-402dc0853d6e" providerId="ADAL" clId="{EF277629-151A-4ACF-820C-9DFDBFFF3A60}"/>
    <pc:docChg chg="undo custSel addSld delSld modSld sldOrd">
      <pc:chgData name="Michael Moule" userId="e9ded4de-3251-4046-b4ee-402dc0853d6e" providerId="ADAL" clId="{EF277629-151A-4ACF-820C-9DFDBFFF3A60}" dt="2023-10-25T22:05:49.933" v="257"/>
      <pc:docMkLst>
        <pc:docMk/>
      </pc:docMkLst>
      <pc:sldChg chg="modSp mod">
        <pc:chgData name="Michael Moule" userId="e9ded4de-3251-4046-b4ee-402dc0853d6e" providerId="ADAL" clId="{EF277629-151A-4ACF-820C-9DFDBFFF3A60}" dt="2023-10-25T21:16:48.980" v="12" actId="20577"/>
        <pc:sldMkLst>
          <pc:docMk/>
          <pc:sldMk cId="0" sldId="275"/>
        </pc:sldMkLst>
        <pc:spChg chg="mod">
          <ac:chgData name="Michael Moule" userId="e9ded4de-3251-4046-b4ee-402dc0853d6e" providerId="ADAL" clId="{EF277629-151A-4ACF-820C-9DFDBFFF3A60}" dt="2023-10-25T21:16:48.980" v="12" actId="20577"/>
          <ac:spMkLst>
            <pc:docMk/>
            <pc:sldMk cId="0" sldId="275"/>
            <ac:spMk id="3" creationId="{4BFF4F0C-E45C-5497-D4AD-3264FDAEF3AE}"/>
          </ac:spMkLst>
        </pc:spChg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4288031405" sldId="289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3556398946" sldId="291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3860834562" sldId="292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3480344016" sldId="309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3736241434" sldId="435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3648625799" sldId="436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2991217920" sldId="437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1399292413" sldId="438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19874632" sldId="439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2150383041" sldId="440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1112840950" sldId="441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1066282298" sldId="462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4114198270" sldId="466"/>
        </pc:sldMkLst>
      </pc:sldChg>
      <pc:sldChg chg="add mod modShow">
        <pc:chgData name="Michael Moule" userId="e9ded4de-3251-4046-b4ee-402dc0853d6e" providerId="ADAL" clId="{EF277629-151A-4ACF-820C-9DFDBFFF3A60}" dt="2023-10-25T21:42:40.996" v="70" actId="729"/>
        <pc:sldMkLst>
          <pc:docMk/>
          <pc:sldMk cId="260233213" sldId="469"/>
        </pc:sldMkLst>
      </pc:sldChg>
      <pc:sldChg chg="add">
        <pc:chgData name="Michael Moule" userId="e9ded4de-3251-4046-b4ee-402dc0853d6e" providerId="ADAL" clId="{EF277629-151A-4ACF-820C-9DFDBFFF3A60}" dt="2023-10-25T21:46:36.199" v="122"/>
        <pc:sldMkLst>
          <pc:docMk/>
          <pc:sldMk cId="1993942798" sldId="471"/>
        </pc:sldMkLst>
      </pc:sldChg>
      <pc:sldChg chg="modSp mod">
        <pc:chgData name="Michael Moule" userId="e9ded4de-3251-4046-b4ee-402dc0853d6e" providerId="ADAL" clId="{EF277629-151A-4ACF-820C-9DFDBFFF3A60}" dt="2023-10-25T21:47:32.784" v="126" actId="27636"/>
        <pc:sldMkLst>
          <pc:docMk/>
          <pc:sldMk cId="4123254738" sldId="513"/>
        </pc:sldMkLst>
        <pc:spChg chg="mod">
          <ac:chgData name="Michael Moule" userId="e9ded4de-3251-4046-b4ee-402dc0853d6e" providerId="ADAL" clId="{EF277629-151A-4ACF-820C-9DFDBFFF3A60}" dt="2023-10-25T21:47:32.784" v="126" actId="27636"/>
          <ac:spMkLst>
            <pc:docMk/>
            <pc:sldMk cId="4123254738" sldId="513"/>
            <ac:spMk id="3" creationId="{00000000-0000-0000-0000-000000000000}"/>
          </ac:spMkLst>
        </pc:spChg>
      </pc:sldChg>
      <pc:sldChg chg="modSp mod">
        <pc:chgData name="Michael Moule" userId="e9ded4de-3251-4046-b4ee-402dc0853d6e" providerId="ADAL" clId="{EF277629-151A-4ACF-820C-9DFDBFFF3A60}" dt="2023-10-25T21:55:38.463" v="169" actId="20577"/>
        <pc:sldMkLst>
          <pc:docMk/>
          <pc:sldMk cId="2928974774" sldId="516"/>
        </pc:sldMkLst>
        <pc:spChg chg="mod">
          <ac:chgData name="Michael Moule" userId="e9ded4de-3251-4046-b4ee-402dc0853d6e" providerId="ADAL" clId="{EF277629-151A-4ACF-820C-9DFDBFFF3A60}" dt="2023-10-25T21:49:17.708" v="164" actId="255"/>
          <ac:spMkLst>
            <pc:docMk/>
            <pc:sldMk cId="2928974774" sldId="516"/>
            <ac:spMk id="2" creationId="{00000000-0000-0000-0000-000000000000}"/>
          </ac:spMkLst>
        </pc:spChg>
        <pc:spChg chg="mod">
          <ac:chgData name="Michael Moule" userId="e9ded4de-3251-4046-b4ee-402dc0853d6e" providerId="ADAL" clId="{EF277629-151A-4ACF-820C-9DFDBFFF3A60}" dt="2023-10-25T21:55:38.463" v="169" actId="20577"/>
          <ac:spMkLst>
            <pc:docMk/>
            <pc:sldMk cId="2928974774" sldId="516"/>
            <ac:spMk id="4" creationId="{00000000-0000-0000-0000-000000000000}"/>
          </ac:spMkLst>
        </pc:spChg>
      </pc:sldChg>
      <pc:sldChg chg="modSp mod">
        <pc:chgData name="Michael Moule" userId="e9ded4de-3251-4046-b4ee-402dc0853d6e" providerId="ADAL" clId="{EF277629-151A-4ACF-820C-9DFDBFFF3A60}" dt="2023-10-25T21:48:58.815" v="163" actId="1037"/>
        <pc:sldMkLst>
          <pc:docMk/>
          <pc:sldMk cId="2403574282" sldId="520"/>
        </pc:sldMkLst>
        <pc:spChg chg="mod">
          <ac:chgData name="Michael Moule" userId="e9ded4de-3251-4046-b4ee-402dc0853d6e" providerId="ADAL" clId="{EF277629-151A-4ACF-820C-9DFDBFFF3A60}" dt="2023-10-25T21:48:58.815" v="163" actId="1037"/>
          <ac:spMkLst>
            <pc:docMk/>
            <pc:sldMk cId="2403574282" sldId="520"/>
            <ac:spMk id="2" creationId="{00000000-0000-0000-0000-000000000000}"/>
          </ac:spMkLst>
        </pc:spChg>
        <pc:spChg chg="mod">
          <ac:chgData name="Michael Moule" userId="e9ded4de-3251-4046-b4ee-402dc0853d6e" providerId="ADAL" clId="{EF277629-151A-4ACF-820C-9DFDBFFF3A60}" dt="2023-10-25T21:48:33.370" v="152" actId="20577"/>
          <ac:spMkLst>
            <pc:docMk/>
            <pc:sldMk cId="2403574282" sldId="520"/>
            <ac:spMk id="3" creationId="{00000000-0000-0000-0000-000000000000}"/>
          </ac:spMkLst>
        </pc:spChg>
      </pc:sldChg>
      <pc:sldChg chg="modSp mod">
        <pc:chgData name="Michael Moule" userId="e9ded4de-3251-4046-b4ee-402dc0853d6e" providerId="ADAL" clId="{EF277629-151A-4ACF-820C-9DFDBFFF3A60}" dt="2023-10-25T21:37:25.747" v="37" actId="732"/>
        <pc:sldMkLst>
          <pc:docMk/>
          <pc:sldMk cId="3419230025" sldId="555"/>
        </pc:sldMkLst>
        <pc:picChg chg="mod modCrop">
          <ac:chgData name="Michael Moule" userId="e9ded4de-3251-4046-b4ee-402dc0853d6e" providerId="ADAL" clId="{EF277629-151A-4ACF-820C-9DFDBFFF3A60}" dt="2023-10-25T21:37:25.747" v="37" actId="732"/>
          <ac:picMkLst>
            <pc:docMk/>
            <pc:sldMk cId="3419230025" sldId="555"/>
            <ac:picMk id="5" creationId="{323F6003-8368-A383-C605-360687530538}"/>
          </ac:picMkLst>
        </pc:picChg>
      </pc:sldChg>
      <pc:sldChg chg="addSp delSp modSp mod">
        <pc:chgData name="Michael Moule" userId="e9ded4de-3251-4046-b4ee-402dc0853d6e" providerId="ADAL" clId="{EF277629-151A-4ACF-820C-9DFDBFFF3A60}" dt="2023-10-25T21:40:14.319" v="68" actId="732"/>
        <pc:sldMkLst>
          <pc:docMk/>
          <pc:sldMk cId="2203045532" sldId="556"/>
        </pc:sldMkLst>
        <pc:picChg chg="add del mod">
          <ac:chgData name="Michael Moule" userId="e9ded4de-3251-4046-b4ee-402dc0853d6e" providerId="ADAL" clId="{EF277629-151A-4ACF-820C-9DFDBFFF3A60}" dt="2023-10-25T21:35:18.523" v="27" actId="478"/>
          <ac:picMkLst>
            <pc:docMk/>
            <pc:sldMk cId="2203045532" sldId="556"/>
            <ac:picMk id="7" creationId="{AB80820D-C93F-FD41-0D29-0DB69B412147}"/>
          </ac:picMkLst>
        </pc:picChg>
        <pc:picChg chg="add del mod modCrop">
          <ac:chgData name="Michael Moule" userId="e9ded4de-3251-4046-b4ee-402dc0853d6e" providerId="ADAL" clId="{EF277629-151A-4ACF-820C-9DFDBFFF3A60}" dt="2023-10-25T21:39:21.491" v="63" actId="478"/>
          <ac:picMkLst>
            <pc:docMk/>
            <pc:sldMk cId="2203045532" sldId="556"/>
            <ac:picMk id="9" creationId="{2B1C95CB-567C-0373-FA05-94D1BF5EB81E}"/>
          </ac:picMkLst>
        </pc:picChg>
        <pc:picChg chg="add del mod modCrop">
          <ac:chgData name="Michael Moule" userId="e9ded4de-3251-4046-b4ee-402dc0853d6e" providerId="ADAL" clId="{EF277629-151A-4ACF-820C-9DFDBFFF3A60}" dt="2023-10-25T21:40:14.319" v="68" actId="732"/>
          <ac:picMkLst>
            <pc:docMk/>
            <pc:sldMk cId="2203045532" sldId="556"/>
            <ac:picMk id="11" creationId="{461C415E-578F-3773-FD4A-CAFBCF7C5D3A}"/>
          </ac:picMkLst>
        </pc:picChg>
      </pc:sldChg>
      <pc:sldChg chg="modSp mod modTransition">
        <pc:chgData name="Michael Moule" userId="e9ded4de-3251-4046-b4ee-402dc0853d6e" providerId="ADAL" clId="{EF277629-151A-4ACF-820C-9DFDBFFF3A60}" dt="2023-10-25T22:05:49.933" v="257"/>
        <pc:sldMkLst>
          <pc:docMk/>
          <pc:sldMk cId="3199593858" sldId="574"/>
        </pc:sldMkLst>
        <pc:picChg chg="mod modCrop">
          <ac:chgData name="Michael Moule" userId="e9ded4de-3251-4046-b4ee-402dc0853d6e" providerId="ADAL" clId="{EF277629-151A-4ACF-820C-9DFDBFFF3A60}" dt="2023-10-25T21:19:29.851" v="22" actId="1036"/>
          <ac:picMkLst>
            <pc:docMk/>
            <pc:sldMk cId="3199593858" sldId="574"/>
            <ac:picMk id="5" creationId="{579325B7-EC5C-4B2D-AFB3-9A66B8BB15E5}"/>
          </ac:picMkLst>
        </pc:picChg>
      </pc:sldChg>
      <pc:sldChg chg="addSp delSp add del mod">
        <pc:chgData name="Michael Moule" userId="e9ded4de-3251-4046-b4ee-402dc0853d6e" providerId="ADAL" clId="{EF277629-151A-4ACF-820C-9DFDBFFF3A60}" dt="2023-10-25T21:56:04.705" v="173"/>
        <pc:sldMkLst>
          <pc:docMk/>
          <pc:sldMk cId="496785472" sldId="581"/>
        </pc:sldMkLst>
        <pc:picChg chg="add del">
          <ac:chgData name="Michael Moule" userId="e9ded4de-3251-4046-b4ee-402dc0853d6e" providerId="ADAL" clId="{EF277629-151A-4ACF-820C-9DFDBFFF3A60}" dt="2023-10-25T21:56:03.617" v="172" actId="478"/>
          <ac:picMkLst>
            <pc:docMk/>
            <pc:sldMk cId="496785472" sldId="581"/>
            <ac:picMk id="9218" creationId="{00000000-0000-0000-0000-000000000000}"/>
          </ac:picMkLst>
        </pc:picChg>
      </pc:sldChg>
      <pc:sldChg chg="addSp delSp modSp add mod ord">
        <pc:chgData name="Michael Moule" userId="e9ded4de-3251-4046-b4ee-402dc0853d6e" providerId="ADAL" clId="{EF277629-151A-4ACF-820C-9DFDBFFF3A60}" dt="2023-10-25T22:03:29.757" v="256" actId="732"/>
        <pc:sldMkLst>
          <pc:docMk/>
          <pc:sldMk cId="3115541625" sldId="581"/>
        </pc:sldMkLst>
        <pc:spChg chg="mod">
          <ac:chgData name="Michael Moule" userId="e9ded4de-3251-4046-b4ee-402dc0853d6e" providerId="ADAL" clId="{EF277629-151A-4ACF-820C-9DFDBFFF3A60}" dt="2023-10-25T21:57:27.944" v="227" actId="14100"/>
          <ac:spMkLst>
            <pc:docMk/>
            <pc:sldMk cId="3115541625" sldId="581"/>
            <ac:spMk id="2" creationId="{00000000-0000-0000-0000-000000000000}"/>
          </ac:spMkLst>
        </pc:spChg>
        <pc:picChg chg="del">
          <ac:chgData name="Michael Moule" userId="e9ded4de-3251-4046-b4ee-402dc0853d6e" providerId="ADAL" clId="{EF277629-151A-4ACF-820C-9DFDBFFF3A60}" dt="2023-10-25T21:57:00.543" v="177" actId="478"/>
          <ac:picMkLst>
            <pc:docMk/>
            <pc:sldMk cId="3115541625" sldId="581"/>
            <ac:picMk id="5" creationId="{323F6003-8368-A383-C605-360687530538}"/>
          </ac:picMkLst>
        </pc:picChg>
        <pc:picChg chg="add mod modCrop">
          <ac:chgData name="Michael Moule" userId="e9ded4de-3251-4046-b4ee-402dc0853d6e" providerId="ADAL" clId="{EF277629-151A-4ACF-820C-9DFDBFFF3A60}" dt="2023-10-25T22:03:29.757" v="256" actId="732"/>
          <ac:picMkLst>
            <pc:docMk/>
            <pc:sldMk cId="3115541625" sldId="581"/>
            <ac:picMk id="6" creationId="{CEB56326-7129-C0DC-8D25-2AF9A876D87B}"/>
          </ac:picMkLst>
        </pc:picChg>
      </pc:sldChg>
      <pc:sldChg chg="addSp modSp add mod modTransition">
        <pc:chgData name="Michael Moule" userId="e9ded4de-3251-4046-b4ee-402dc0853d6e" providerId="ADAL" clId="{EF277629-151A-4ACF-820C-9DFDBFFF3A60}" dt="2023-10-25T22:02:57.845" v="254" actId="1038"/>
        <pc:sldMkLst>
          <pc:docMk/>
          <pc:sldMk cId="3577242203" sldId="582"/>
        </pc:sldMkLst>
        <pc:spChg chg="mod">
          <ac:chgData name="Michael Moule" userId="e9ded4de-3251-4046-b4ee-402dc0853d6e" providerId="ADAL" clId="{EF277629-151A-4ACF-820C-9DFDBFFF3A60}" dt="2023-10-25T21:57:33.283" v="235" actId="27636"/>
          <ac:spMkLst>
            <pc:docMk/>
            <pc:sldMk cId="3577242203" sldId="582"/>
            <ac:spMk id="2" creationId="{00000000-0000-0000-0000-000000000000}"/>
          </ac:spMkLst>
        </pc:spChg>
        <pc:picChg chg="add mod modCrop">
          <ac:chgData name="Michael Moule" userId="e9ded4de-3251-4046-b4ee-402dc0853d6e" providerId="ADAL" clId="{EF277629-151A-4ACF-820C-9DFDBFFF3A60}" dt="2023-10-25T22:02:57.845" v="254" actId="1038"/>
          <ac:picMkLst>
            <pc:docMk/>
            <pc:sldMk cId="3577242203" sldId="582"/>
            <ac:picMk id="5" creationId="{C03A293C-315F-16E3-A3D7-FA2DD603688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FD844A49-D671-4290-9BE0-CE11B4C0605F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283E137-DE7A-4E32-9652-51FDF58F8A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2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816EEE3D-D9F6-4FDC-BE1F-1A112F41DB73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20213"/>
          </a:xfrm>
          <a:prstGeom prst="rect">
            <a:avLst/>
          </a:prstGeom>
        </p:spPr>
        <p:txBody>
          <a:bodyPr vert="horz" lIns="94851" tIns="47425" rIns="94851" bIns="47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E3A42249-8B7B-4A66-9F12-D61DF604BF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9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78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5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74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2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17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86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8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64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3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68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4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9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/>
            <a:fld id="{E3A42249-8B7B-4A66-9F12-D61DF604BF34}" type="slidenum">
              <a:rPr lang="en-US">
                <a:solidFill>
                  <a:prstClr val="black"/>
                </a:solidFill>
                <a:latin typeface="Calibri"/>
              </a:rPr>
              <a:pPr defTabSz="948507"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94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18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8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18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69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2661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6991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67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48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/>
            <a:fld id="{E3A42249-8B7B-4A66-9F12-D61DF604BF34}" type="slidenum">
              <a:rPr lang="en-US">
                <a:solidFill>
                  <a:prstClr val="black"/>
                </a:solidFill>
                <a:latin typeface="Calibri"/>
              </a:rPr>
              <a:pPr defTabSz="948507"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411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3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2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9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00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807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188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4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23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44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60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54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2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12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2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83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9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5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2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2249-8B7B-4A66-9F12-D61DF604BF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45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3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42249-8B7B-4A66-9F12-D61DF604BF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2824A-9DCE-456E-BF43-64301E0BEF4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25F3A-2F68-4187-B0FC-4B5A662837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moule@Kaua&#8216;i.go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43400"/>
            <a:ext cx="9144000" cy="2514600"/>
          </a:xfrm>
          <a:prstGeom prst="rect">
            <a:avLst/>
          </a:prstGeom>
          <a:solidFill>
            <a:schemeClr val="accent3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3122_Kuhi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7600" y="0"/>
            <a:ext cx="54864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5638800" cy="3962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Complete 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Streets 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Implementation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on Kaua’i 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457700" y="5600700"/>
            <a:ext cx="25146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28600" y="3429000"/>
            <a:ext cx="6858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FF4F0C-E45C-5497-D4AD-3264FDAEF3AE}"/>
              </a:ext>
            </a:extLst>
          </p:cNvPr>
          <p:cNvSpPr txBox="1"/>
          <p:nvPr/>
        </p:nvSpPr>
        <p:spPr>
          <a:xfrm>
            <a:off x="0" y="4302782"/>
            <a:ext cx="5181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HHSP</a:t>
            </a:r>
          </a:p>
          <a:p>
            <a:r>
              <a:rPr lang="en-US" sz="2400" b="1" dirty="0"/>
              <a:t>October 2023</a:t>
            </a:r>
          </a:p>
          <a:p>
            <a:endParaRPr lang="en-US" sz="2400" b="1" dirty="0"/>
          </a:p>
          <a:p>
            <a:r>
              <a:rPr lang="en-US" sz="2000" b="1" dirty="0"/>
              <a:t>Michael Moule, PE, PTOE</a:t>
            </a:r>
          </a:p>
          <a:p>
            <a:r>
              <a:rPr lang="en-US" sz="2000" b="1" dirty="0"/>
              <a:t>Chief of Engineering</a:t>
            </a:r>
          </a:p>
          <a:p>
            <a:r>
              <a:rPr lang="en-US" sz="2000" b="1" dirty="0"/>
              <a:t>Kaua‘i County </a:t>
            </a:r>
          </a:p>
          <a:p>
            <a:r>
              <a:rPr lang="en-US" sz="2000" b="1" dirty="0"/>
              <a:t>Department of Public 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Add Shoulder after Repaving - After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A293C-315F-16E3-A3D7-FA2DD6036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4"/>
          <a:stretch/>
        </p:blipFill>
        <p:spPr>
          <a:xfrm>
            <a:off x="76202" y="808356"/>
            <a:ext cx="9067798" cy="5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Shopping Center Area in Līhu‘e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4-lane to 3-lane road diets</a:t>
            </a:r>
          </a:p>
          <a:p>
            <a:pPr lvl="1"/>
            <a:r>
              <a:rPr lang="en-US" dirty="0"/>
              <a:t>Nuhou Street</a:t>
            </a:r>
          </a:p>
          <a:p>
            <a:pPr lvl="1"/>
            <a:r>
              <a:rPr lang="en-US" dirty="0"/>
              <a:t>Kaneka Street</a:t>
            </a:r>
          </a:p>
          <a:p>
            <a:pPr lvl="1"/>
            <a:r>
              <a:rPr lang="en-US" dirty="0"/>
              <a:t>Kalepa Street </a:t>
            </a:r>
          </a:p>
          <a:p>
            <a:pPr lvl="1"/>
            <a:r>
              <a:rPr lang="en-US" dirty="0"/>
              <a:t>Pikake Street</a:t>
            </a:r>
          </a:p>
          <a:p>
            <a:r>
              <a:rPr lang="en-US" dirty="0"/>
              <a:t>Built as “major streets” under old standards; marked as 4-lane undivided.</a:t>
            </a:r>
          </a:p>
          <a:p>
            <a:r>
              <a:rPr lang="en-US" dirty="0"/>
              <a:t>Traffic volumes max out at 8,000 vehicles per day – opportunity for restriping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80" t="35365" r="28139" b="51096"/>
          <a:stretch/>
        </p:blipFill>
        <p:spPr>
          <a:xfrm>
            <a:off x="3962400" y="2057400"/>
            <a:ext cx="4800600" cy="195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624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" y="76200"/>
            <a:ext cx="9144000" cy="5901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8581" y="2855512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Nuhou Street</a:t>
            </a:r>
          </a:p>
        </p:txBody>
      </p:sp>
      <p:sp>
        <p:nvSpPr>
          <p:cNvPr id="6" name="TextBox 5"/>
          <p:cNvSpPr txBox="1"/>
          <p:nvPr/>
        </p:nvSpPr>
        <p:spPr>
          <a:xfrm rot="18888417">
            <a:off x="1279204" y="3987481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Kaneka Street</a:t>
            </a:r>
          </a:p>
        </p:txBody>
      </p:sp>
      <p:sp>
        <p:nvSpPr>
          <p:cNvPr id="7" name="TextBox 6"/>
          <p:cNvSpPr txBox="1"/>
          <p:nvPr/>
        </p:nvSpPr>
        <p:spPr>
          <a:xfrm rot="20185492">
            <a:off x="6871924" y="2842339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Pikake Street</a:t>
            </a:r>
          </a:p>
        </p:txBody>
      </p:sp>
      <p:sp>
        <p:nvSpPr>
          <p:cNvPr id="8" name="TextBox 7"/>
          <p:cNvSpPr txBox="1"/>
          <p:nvPr/>
        </p:nvSpPr>
        <p:spPr>
          <a:xfrm rot="2506587">
            <a:off x="5728429" y="2102194"/>
            <a:ext cx="146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Kalepa Street</a:t>
            </a:r>
          </a:p>
        </p:txBody>
      </p:sp>
      <p:sp>
        <p:nvSpPr>
          <p:cNvPr id="9" name="TextBox 8"/>
          <p:cNvSpPr txBox="1"/>
          <p:nvPr/>
        </p:nvSpPr>
        <p:spPr>
          <a:xfrm rot="20550329">
            <a:off x="2069437" y="1156691"/>
            <a:ext cx="282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Kaumuali‘i Highway (HDOT)</a:t>
            </a:r>
          </a:p>
        </p:txBody>
      </p:sp>
      <p:sp>
        <p:nvSpPr>
          <p:cNvPr id="10" name="TextBox 9"/>
          <p:cNvSpPr txBox="1"/>
          <p:nvPr/>
        </p:nvSpPr>
        <p:spPr>
          <a:xfrm rot="2506587">
            <a:off x="6513351" y="1181123"/>
            <a:ext cx="23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Nāwiliwili Road (HDOT</a:t>
            </a:r>
          </a:p>
        </p:txBody>
      </p:sp>
    </p:spTree>
    <p:extLst>
      <p:ext uri="{BB962C8B-B14F-4D97-AF65-F5344CB8AC3E}">
        <p14:creationId xmlns:p14="http://schemas.microsoft.com/office/powerpoint/2010/main" val="428803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19" b="7140"/>
          <a:stretch>
            <a:fillRect/>
          </a:stretch>
        </p:blipFill>
        <p:spPr bwMode="auto">
          <a:xfrm>
            <a:off x="-1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83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600"/>
            <a:ext cx="9144000" cy="2359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2719"/>
            <a:ext cx="9144000" cy="29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2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0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701314">
            <a:off x="6271302" y="2620962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Nuhou Street</a:t>
            </a:r>
          </a:p>
        </p:txBody>
      </p:sp>
      <p:sp>
        <p:nvSpPr>
          <p:cNvPr id="6" name="TextBox 5"/>
          <p:cNvSpPr txBox="1"/>
          <p:nvPr/>
        </p:nvSpPr>
        <p:spPr>
          <a:xfrm rot="18217017">
            <a:off x="1416257" y="4205251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Kaneka Street</a:t>
            </a:r>
          </a:p>
        </p:txBody>
      </p:sp>
      <p:sp>
        <p:nvSpPr>
          <p:cNvPr id="7" name="Oval 6"/>
          <p:cNvSpPr/>
          <p:nvPr/>
        </p:nvSpPr>
        <p:spPr>
          <a:xfrm rot="1149442">
            <a:off x="2215711" y="1773496"/>
            <a:ext cx="1816980" cy="17564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9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0540"/>
            <a:ext cx="9829800" cy="645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421CC-E7AA-4502-B9D0-5F268867459E}"/>
              </a:ext>
            </a:extLst>
          </p:cNvPr>
          <p:cNvSpPr txBox="1"/>
          <p:nvPr/>
        </p:nvSpPr>
        <p:spPr>
          <a:xfrm rot="21448062">
            <a:off x="8164259" y="3772443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Nuhou Street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2B1EE-46F8-40B5-A06D-7996CB6572BD}"/>
              </a:ext>
            </a:extLst>
          </p:cNvPr>
          <p:cNvSpPr txBox="1"/>
          <p:nvPr/>
        </p:nvSpPr>
        <p:spPr>
          <a:xfrm rot="18217017">
            <a:off x="2025856" y="4738651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Kaneka Street</a:t>
            </a:r>
          </a:p>
        </p:txBody>
      </p:sp>
    </p:spTree>
    <p:extLst>
      <p:ext uri="{BB962C8B-B14F-4D97-AF65-F5344CB8AC3E}">
        <p14:creationId xmlns:p14="http://schemas.microsoft.com/office/powerpoint/2010/main" val="348034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0540"/>
            <a:ext cx="9829800" cy="645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0" y="-299112"/>
            <a:ext cx="9144000" cy="586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5832"/>
          <a:stretch/>
        </p:blipFill>
        <p:spPr>
          <a:xfrm>
            <a:off x="0" y="609599"/>
            <a:ext cx="9144000" cy="40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064" t="49064"/>
          <a:stretch/>
        </p:blipFill>
        <p:spPr>
          <a:xfrm>
            <a:off x="0" y="69706"/>
            <a:ext cx="9154063" cy="5908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697197">
            <a:off x="5126240" y="2426649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Nuhou Street</a:t>
            </a:r>
          </a:p>
        </p:txBody>
      </p:sp>
      <p:sp>
        <p:nvSpPr>
          <p:cNvPr id="7" name="TextBox 6"/>
          <p:cNvSpPr txBox="1"/>
          <p:nvPr/>
        </p:nvSpPr>
        <p:spPr>
          <a:xfrm rot="19174957">
            <a:off x="4305525" y="417211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Pikake </a:t>
            </a:r>
            <a:r>
              <a:rPr lang="en-US" b="1" dirty="0" err="1">
                <a:solidFill>
                  <a:schemeClr val="bg1"/>
                </a:solidFill>
              </a:rPr>
              <a:t>Stret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1149442">
            <a:off x="6324600" y="3023759"/>
            <a:ext cx="2494453" cy="12434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9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10131D-9919-6BF9-C29A-0C6942CBC09E}"/>
              </a:ext>
            </a:extLst>
          </p:cNvPr>
          <p:cNvGrpSpPr>
            <a:grpSpLocks/>
          </p:cNvGrpSpPr>
          <p:nvPr/>
        </p:nvGrpSpPr>
        <p:grpSpPr>
          <a:xfrm>
            <a:off x="5497749" y="4114801"/>
            <a:ext cx="3646251" cy="2193636"/>
            <a:chOff x="3657600" y="2431020"/>
            <a:chExt cx="5486400" cy="33006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47D68B-D201-5CBF-D4F4-FD54A93FB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474"/>
            <a:stretch/>
          </p:blipFill>
          <p:spPr>
            <a:xfrm>
              <a:off x="3657600" y="2431020"/>
              <a:ext cx="5486400" cy="25219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B2547A-0989-41B2-74A4-9FEAB1F7C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9802" b="13054"/>
            <a:stretch/>
          </p:blipFill>
          <p:spPr>
            <a:xfrm>
              <a:off x="3657600" y="4953000"/>
              <a:ext cx="5486400" cy="778716"/>
            </a:xfrm>
            <a:prstGeom prst="rect">
              <a:avLst/>
            </a:prstGeom>
          </p:spPr>
        </p:pic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Policies, Ordinances, Plans,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2010 – Complete Streets Resolution</a:t>
            </a:r>
          </a:p>
          <a:p>
            <a:r>
              <a:rPr lang="en-US" sz="2800" b="1" dirty="0"/>
              <a:t>2013 – Subdivision Ordinance Changed</a:t>
            </a:r>
          </a:p>
          <a:p>
            <a:pPr lvl="1"/>
            <a:r>
              <a:rPr lang="en-US" sz="2400" b="1" dirty="0"/>
              <a:t>Streets must accommodate multimodal circulation networks</a:t>
            </a:r>
          </a:p>
          <a:p>
            <a:pPr lvl="1"/>
            <a:r>
              <a:rPr lang="en-US" sz="2400" b="1" dirty="0"/>
              <a:t>Sidewalks required in R-4 or greater </a:t>
            </a:r>
            <a:r>
              <a:rPr lang="en-US" sz="2400" b="1"/>
              <a:t>(previously R-10</a:t>
            </a:r>
            <a:r>
              <a:rPr lang="en-US" sz="2400" b="1" dirty="0"/>
              <a:t>)</a:t>
            </a:r>
          </a:p>
          <a:p>
            <a:pPr lvl="1"/>
            <a:r>
              <a:rPr lang="en-US" sz="2400" b="1" dirty="0"/>
              <a:t>Short Block lengths; pedestrian ways required</a:t>
            </a:r>
          </a:p>
          <a:p>
            <a:r>
              <a:rPr lang="en-US" sz="2800" b="1" dirty="0"/>
              <a:t>2018 – Kaua‘i Street Design Manual</a:t>
            </a:r>
          </a:p>
          <a:p>
            <a:pPr lvl="1"/>
            <a:r>
              <a:rPr lang="en-US" sz="2400" b="1" dirty="0"/>
              <a:t>New Street Typology</a:t>
            </a:r>
          </a:p>
          <a:p>
            <a:pPr lvl="1"/>
            <a:r>
              <a:rPr lang="en-US" sz="2400" b="1" dirty="0"/>
              <a:t>New Street Sections</a:t>
            </a:r>
          </a:p>
          <a:p>
            <a:pPr lvl="1"/>
            <a:r>
              <a:rPr lang="en-US" sz="2400" b="1" dirty="0"/>
              <a:t>Design parameters (with references)</a:t>
            </a:r>
          </a:p>
          <a:p>
            <a:pPr lvl="1"/>
            <a:r>
              <a:rPr lang="en-US" sz="2400" b="1" dirty="0"/>
              <a:t>Traffic control device guidelines</a:t>
            </a:r>
          </a:p>
          <a:p>
            <a:r>
              <a:rPr lang="en-US" sz="2800" b="1" dirty="0"/>
              <a:t>2018 – General Plan Update</a:t>
            </a:r>
          </a:p>
          <a:p>
            <a:pPr lvl="1"/>
            <a:r>
              <a:rPr lang="en-US" sz="2400" b="1" dirty="0"/>
              <a:t>Ongoing community plans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CD9955-D9C2-BD2F-5263-E04826DFCAA2}"/>
              </a:ext>
            </a:extLst>
          </p:cNvPr>
          <p:cNvSpPr txBox="1">
            <a:spLocks/>
          </p:cNvSpPr>
          <p:nvPr/>
        </p:nvSpPr>
        <p:spPr>
          <a:xfrm>
            <a:off x="6733161" y="4114800"/>
            <a:ext cx="1175426" cy="6858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Minor</a:t>
            </a:r>
          </a:p>
          <a:p>
            <a:r>
              <a:rPr lang="en-US" sz="2000" b="1" dirty="0"/>
              <a:t>Connector</a:t>
            </a:r>
          </a:p>
        </p:txBody>
      </p:sp>
    </p:spTree>
    <p:extLst>
      <p:ext uri="{BB962C8B-B14F-4D97-AF65-F5344CB8AC3E}">
        <p14:creationId xmlns:p14="http://schemas.microsoft.com/office/powerpoint/2010/main" val="2189599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333" t="-1001" r="12167" b="23554"/>
          <a:stretch/>
        </p:blipFill>
        <p:spPr>
          <a:xfrm>
            <a:off x="0" y="-152401"/>
            <a:ext cx="9144000" cy="589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67" t="169" r="5000" b="9618"/>
          <a:stretch/>
        </p:blipFill>
        <p:spPr>
          <a:xfrm>
            <a:off x="0" y="0"/>
            <a:ext cx="9140788" cy="58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8836" r="12702" b="20999"/>
          <a:stretch/>
        </p:blipFill>
        <p:spPr>
          <a:xfrm>
            <a:off x="7189" y="0"/>
            <a:ext cx="9144000" cy="60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606" t="2582" b="38024"/>
          <a:stretch/>
        </p:blipFill>
        <p:spPr>
          <a:xfrm>
            <a:off x="0" y="228599"/>
            <a:ext cx="9154064" cy="5908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506587">
            <a:off x="3258157" y="3571934"/>
            <a:ext cx="246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Kalepa Street</a:t>
            </a:r>
          </a:p>
        </p:txBody>
      </p:sp>
      <p:sp>
        <p:nvSpPr>
          <p:cNvPr id="9" name="TextBox 8"/>
          <p:cNvSpPr txBox="1"/>
          <p:nvPr/>
        </p:nvSpPr>
        <p:spPr>
          <a:xfrm rot="20185492">
            <a:off x="5545428" y="4718162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Pikake Street</a:t>
            </a:r>
          </a:p>
        </p:txBody>
      </p:sp>
      <p:sp>
        <p:nvSpPr>
          <p:cNvPr id="10" name="Oval 9"/>
          <p:cNvSpPr/>
          <p:nvPr/>
        </p:nvSpPr>
        <p:spPr>
          <a:xfrm rot="3181381">
            <a:off x="1628318" y="2311018"/>
            <a:ext cx="5333607" cy="145484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" t="17656" r="1666"/>
          <a:stretch/>
        </p:blipFill>
        <p:spPr>
          <a:xfrm>
            <a:off x="0" y="-17650"/>
            <a:ext cx="9144000" cy="2487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5225" r="8333" b="8192"/>
          <a:stretch/>
        </p:blipFill>
        <p:spPr>
          <a:xfrm>
            <a:off x="-1" y="2590800"/>
            <a:ext cx="916172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40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406" b="7406"/>
          <a:stretch/>
        </p:blipFill>
        <p:spPr>
          <a:xfrm>
            <a:off x="-8626" y="304800"/>
            <a:ext cx="9152626" cy="2318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7489"/>
          <a:stretch/>
        </p:blipFill>
        <p:spPr>
          <a:xfrm>
            <a:off x="0" y="2895600"/>
            <a:ext cx="9144000" cy="3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3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8" y="274638"/>
            <a:ext cx="90678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Projects</a:t>
            </a:r>
            <a:br>
              <a:rPr lang="en-US" sz="4800" b="1" dirty="0"/>
            </a:br>
            <a:r>
              <a:rPr lang="en-US" sz="3600" b="1" dirty="0"/>
              <a:t>Road Retrofits/Reconstruction (Federal Funds)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b="1" dirty="0"/>
              <a:t>Hardy Street</a:t>
            </a:r>
          </a:p>
          <a:p>
            <a:pPr lvl="1"/>
            <a:r>
              <a:rPr lang="en-US" b="1" dirty="0" err="1"/>
              <a:t>Eiwa</a:t>
            </a:r>
            <a:r>
              <a:rPr lang="en-US" b="1" dirty="0"/>
              <a:t> Street</a:t>
            </a:r>
          </a:p>
          <a:p>
            <a:r>
              <a:rPr lang="en-US" b="1" dirty="0" err="1"/>
              <a:t>Puhi</a:t>
            </a:r>
            <a:r>
              <a:rPr lang="en-US" b="1" dirty="0"/>
              <a:t> Road</a:t>
            </a:r>
          </a:p>
          <a:p>
            <a:r>
              <a:rPr lang="en-US" b="1" dirty="0" err="1"/>
              <a:t>Maluhia</a:t>
            </a:r>
            <a:r>
              <a:rPr lang="en-US" b="1" dirty="0"/>
              <a:t> Road / Koloa Road</a:t>
            </a:r>
          </a:p>
          <a:p>
            <a:r>
              <a:rPr lang="en-US" b="1" dirty="0"/>
              <a:t>Lihue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574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Hardy Street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$8M Complete Streets project (Federal Aid)</a:t>
            </a:r>
          </a:p>
          <a:p>
            <a:r>
              <a:rPr lang="en-US" b="1" dirty="0"/>
              <a:t>Serves businesses, residences, elementary school, convention hall, civic center</a:t>
            </a:r>
          </a:p>
          <a:p>
            <a:r>
              <a:rPr lang="en-US" b="1" dirty="0"/>
              <a:t>New bike lanes; improved sidewalks and crossings; roundabout</a:t>
            </a:r>
          </a:p>
          <a:p>
            <a:r>
              <a:rPr lang="en-US" b="1" dirty="0"/>
              <a:t>Didn’t fully resurface (lesson learned)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79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" y="0"/>
            <a:ext cx="913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94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8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Institutionalization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24400"/>
          </a:xfrm>
        </p:spPr>
        <p:txBody>
          <a:bodyPr>
            <a:normAutofit/>
          </a:bodyPr>
          <a:lstStyle/>
          <a:p>
            <a:r>
              <a:rPr lang="en-US" sz="2800" b="1" dirty="0"/>
              <a:t>Committed Mayor and Department Heads</a:t>
            </a:r>
          </a:p>
          <a:p>
            <a:r>
              <a:rPr lang="en-US" sz="2800" b="1" dirty="0"/>
              <a:t>Built Environment Task Force</a:t>
            </a:r>
          </a:p>
          <a:p>
            <a:r>
              <a:rPr lang="en-US" sz="2800" b="1" dirty="0"/>
              <a:t>Standard Operation Procedures</a:t>
            </a:r>
          </a:p>
          <a:p>
            <a:r>
              <a:rPr lang="en-US" sz="2800" b="1" dirty="0"/>
              <a:t>Staff </a:t>
            </a:r>
          </a:p>
          <a:p>
            <a:pPr lvl="1"/>
            <a:r>
              <a:rPr lang="en-US" sz="2400" b="1" dirty="0"/>
              <a:t>Training</a:t>
            </a:r>
          </a:p>
          <a:p>
            <a:pPr lvl="1"/>
            <a:r>
              <a:rPr lang="en-US" sz="2400" b="1" dirty="0"/>
              <a:t>Recruitment – big challenge</a:t>
            </a:r>
          </a:p>
          <a:p>
            <a:r>
              <a:rPr lang="en-US" sz="2800" b="1" dirty="0"/>
              <a:t>Leverage Federal Aid Funding </a:t>
            </a:r>
          </a:p>
          <a:p>
            <a:pPr lvl="2"/>
            <a:endParaRPr lang="en-US" sz="20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5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5" y="0"/>
            <a:ext cx="887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4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7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" y="0"/>
            <a:ext cx="913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" y="76200"/>
            <a:ext cx="913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15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6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Puhi</a:t>
            </a:r>
            <a:r>
              <a:rPr lang="en-US" b="1" dirty="0"/>
              <a:t>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Federal Aid pavement reconstruction project</a:t>
            </a:r>
          </a:p>
          <a:p>
            <a:r>
              <a:rPr lang="en-US" b="1" dirty="0"/>
              <a:t>Connects schools to residences</a:t>
            </a:r>
          </a:p>
          <a:p>
            <a:r>
              <a:rPr lang="en-US" b="1" dirty="0"/>
              <a:t>Heavy truck traffic, two existing 12’ lanes</a:t>
            </a:r>
          </a:p>
          <a:p>
            <a:r>
              <a:rPr lang="en-US" b="1" dirty="0"/>
              <a:t>Initial design didn’t incorporate Complete Streets</a:t>
            </a:r>
          </a:p>
          <a:p>
            <a:r>
              <a:rPr lang="en-US" b="1" dirty="0"/>
              <a:t>Redesigned during final design process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6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Public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24400"/>
          </a:xfrm>
        </p:spPr>
        <p:txBody>
          <a:bodyPr>
            <a:normAutofit/>
          </a:bodyPr>
          <a:lstStyle/>
          <a:p>
            <a:r>
              <a:rPr lang="en-US" sz="2800" b="1" dirty="0"/>
              <a:t>Charrettes for large DPW projects, follow-up meetings/updates</a:t>
            </a:r>
          </a:p>
          <a:p>
            <a:r>
              <a:rPr lang="en-US" sz="2800" b="1" dirty="0"/>
              <a:t>Significant outreach by Planning Department for General Plan and community plan (APA award)</a:t>
            </a:r>
          </a:p>
          <a:p>
            <a:r>
              <a:rPr lang="en-US" sz="2800" b="1" dirty="0"/>
              <a:t>County Council Resolutions</a:t>
            </a:r>
            <a:endParaRPr lang="en-US" sz="20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19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5000" b="12000"/>
          <a:stretch/>
        </p:blipFill>
        <p:spPr>
          <a:xfrm>
            <a:off x="0" y="-200527"/>
            <a:ext cx="9144000" cy="70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02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Maluhia</a:t>
            </a:r>
            <a:r>
              <a:rPr lang="en-US" b="1" dirty="0"/>
              <a:t> Road / Koloa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Federal Aid pavement project ($20M)</a:t>
            </a:r>
          </a:p>
          <a:p>
            <a:r>
              <a:rPr lang="en-US" b="1" dirty="0"/>
              <a:t>Improvements:</a:t>
            </a:r>
          </a:p>
          <a:p>
            <a:pPr lvl="1"/>
            <a:r>
              <a:rPr lang="en-US" b="1" dirty="0"/>
              <a:t>Paved Shoulders (complete street in rural context)</a:t>
            </a:r>
          </a:p>
          <a:p>
            <a:pPr lvl="1"/>
            <a:r>
              <a:rPr lang="en-US" b="1" dirty="0"/>
              <a:t>Roundabout</a:t>
            </a:r>
          </a:p>
          <a:p>
            <a:pPr lvl="1"/>
            <a:r>
              <a:rPr lang="en-US" b="1" dirty="0"/>
              <a:t>Turn Lanes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</p:spTree>
    <p:extLst>
      <p:ext uri="{BB962C8B-B14F-4D97-AF65-F5344CB8AC3E}">
        <p14:creationId xmlns:p14="http://schemas.microsoft.com/office/powerpoint/2010/main" val="3001990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Maluhia Road </a:t>
            </a:r>
            <a:br>
              <a:rPr lang="en-US" dirty="0"/>
            </a:br>
            <a:r>
              <a:rPr lang="en-US" dirty="0"/>
              <a:t>(Our famous “Tree Tunnel”)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F6F4618E-AF77-43F0-8498-6A7A004D7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7778"/>
          <a:stretch/>
        </p:blipFill>
        <p:spPr>
          <a:xfrm>
            <a:off x="0" y="1295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9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Maluhia Road </a:t>
            </a:r>
            <a:br>
              <a:rPr lang="en-US" dirty="0"/>
            </a:br>
            <a:r>
              <a:rPr lang="en-US" dirty="0"/>
              <a:t>(Our famous “Tree Tunnel”)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1026" name="CEF784D1-E5C1-488B-8220-3FE7E80AD5BB" descr="IMG_2004.jpg">
            <a:extLst>
              <a:ext uri="{FF2B5EF4-FFF2-40B4-BE49-F238E27FC236}">
                <a16:creationId xmlns:a16="http://schemas.microsoft.com/office/drawing/2014/main" id="{D4636225-DC51-4D97-DDAA-77637B7DA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22014"/>
          <a:stretch/>
        </p:blipFill>
        <p:spPr bwMode="auto">
          <a:xfrm>
            <a:off x="0" y="12192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3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D1F8C-6967-A7A5-F006-046F77979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5"/>
          <a:stretch/>
        </p:blipFill>
        <p:spPr>
          <a:xfrm>
            <a:off x="0" y="9144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3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2050" name="D0E25E27-CCEE-471F-9012-64016BAB14C9" descr="IMG_8671.jpg">
            <a:extLst>
              <a:ext uri="{FF2B5EF4-FFF2-40B4-BE49-F238E27FC236}">
                <a16:creationId xmlns:a16="http://schemas.microsoft.com/office/drawing/2014/main" id="{B394DE56-5ABE-44D2-BE97-15FA1269D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 r="42874" b="44203"/>
          <a:stretch/>
        </p:blipFill>
        <p:spPr bwMode="auto">
          <a:xfrm>
            <a:off x="5615" y="9144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F6003-8368-A383-C605-360687530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5667" b="3824"/>
          <a:stretch/>
        </p:blipFill>
        <p:spPr>
          <a:xfrm>
            <a:off x="0" y="914400"/>
            <a:ext cx="891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0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446B41-2041-BDD2-BF2A-622FBDC5E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7" b="3824"/>
          <a:stretch/>
        </p:blipFill>
        <p:spPr>
          <a:xfrm>
            <a:off x="0" y="91440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239D7-9442-32E6-20F7-A431F69C2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" t="6724" r="3981" b="3928"/>
          <a:stretch/>
        </p:blipFill>
        <p:spPr>
          <a:xfrm>
            <a:off x="381000" y="914400"/>
            <a:ext cx="8763000" cy="541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1C415E-578F-3773-FD4A-CAFBCF7C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" r="6465" b="11324"/>
          <a:stretch/>
        </p:blipFill>
        <p:spPr>
          <a:xfrm>
            <a:off x="1" y="905885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 at Ala Kalanikaumaka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C1982-EE73-597B-3ACD-F9CF19C5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9" b="8809"/>
          <a:stretch/>
        </p:blipFill>
        <p:spPr>
          <a:xfrm>
            <a:off x="-6350" y="9144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Projects</a:t>
            </a:r>
            <a:br>
              <a:rPr lang="en-US" sz="4800" b="1" dirty="0"/>
            </a:br>
            <a:r>
              <a:rPr lang="en-US" sz="4000" b="1" dirty="0"/>
              <a:t>“Lighter, Quicker, Cheaper”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r>
              <a:rPr lang="en-US" b="1" dirty="0"/>
              <a:t>Kilauea Safe Routes to School Action Plan</a:t>
            </a:r>
          </a:p>
          <a:p>
            <a:r>
              <a:rPr lang="en-US" b="1" dirty="0"/>
              <a:t>Restriping after paving projects</a:t>
            </a:r>
          </a:p>
          <a:p>
            <a:pPr lvl="1"/>
            <a:r>
              <a:rPr lang="en-US" b="1" dirty="0"/>
              <a:t>Narrow lanes to add paved shoulders</a:t>
            </a:r>
          </a:p>
          <a:p>
            <a:pPr lvl="1"/>
            <a:r>
              <a:rPr lang="en-US" b="1" dirty="0"/>
              <a:t>Four to three lane “road diets” (forthcoming)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Kaua‘i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74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Kōloa Road at Ala Kalanikaumaka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EB060-6DE2-E84A-362F-0BDA6DFFA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9" b="8809"/>
          <a:stretch/>
        </p:blipFill>
        <p:spPr>
          <a:xfrm>
            <a:off x="-6350" y="914400"/>
            <a:ext cx="9144000" cy="533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578CF-018F-65A2-28F3-C6E922BEA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" t="8822" r="12660" b="17501"/>
          <a:stretch/>
        </p:blipFill>
        <p:spPr>
          <a:xfrm>
            <a:off x="6350" y="914400"/>
            <a:ext cx="913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Lihue Town Core Mobility and Revitalization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$17M project, funded with $15M TIGER Grant</a:t>
            </a:r>
          </a:p>
          <a:p>
            <a:r>
              <a:rPr lang="en-US" dirty="0"/>
              <a:t>Land use plan approved first</a:t>
            </a:r>
          </a:p>
          <a:p>
            <a:r>
              <a:rPr lang="en-US" dirty="0"/>
              <a:t>Main focus was Rice Street (Kauai’s main street) road diet (4-lane to 3-lane conversation</a:t>
            </a:r>
          </a:p>
          <a:p>
            <a:r>
              <a:rPr lang="en-US" dirty="0"/>
              <a:t>6 other components nearby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</p:spTree>
    <p:extLst>
      <p:ext uri="{BB962C8B-B14F-4D97-AF65-F5344CB8AC3E}">
        <p14:creationId xmlns:p14="http://schemas.microsoft.com/office/powerpoint/2010/main" val="864635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Līhu‘e</a:t>
            </a:r>
            <a:r>
              <a:rPr lang="en-US" dirty="0"/>
              <a:t> Town Core Project (TIGER Grant)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Federal Aid Projects on Kaua‘i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4B859-29A2-4C7C-AA9D-22507B388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2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20AE0B33-B391-4AA7-82DA-858585EF0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2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Picture 5" descr="An empty road with trees on the side of the street&#10;&#10;Description automatically generated">
            <a:extLst>
              <a:ext uri="{FF2B5EF4-FFF2-40B4-BE49-F238E27FC236}">
                <a16:creationId xmlns:a16="http://schemas.microsoft.com/office/drawing/2014/main" id="{7396EBDD-0324-4A8E-893B-000A0087A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3333" b="3194"/>
          <a:stretch/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70C693B4-259B-4B7A-91B2-6F541403A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5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ED17CC65-C4BB-46BC-9E37-4A78FF925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2223" b="4537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id="{38343D95-E88C-4D79-BCF0-8C8273135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7592"/>
          <a:stretch/>
        </p:blipFill>
        <p:spPr>
          <a:xfrm>
            <a:off x="0" y="1143000"/>
            <a:ext cx="9144000" cy="5181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EDB19C-0DD7-400C-9D80-51BFE76244DF}"/>
              </a:ext>
            </a:extLst>
          </p:cNvPr>
          <p:cNvSpPr/>
          <p:nvPr/>
        </p:nvSpPr>
        <p:spPr>
          <a:xfrm>
            <a:off x="533400" y="2209800"/>
            <a:ext cx="762000" cy="1371600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C8CB41-23D0-43D6-B5D1-6F97EF818F26}"/>
              </a:ext>
            </a:extLst>
          </p:cNvPr>
          <p:cNvSpPr/>
          <p:nvPr/>
        </p:nvSpPr>
        <p:spPr>
          <a:xfrm>
            <a:off x="8015654" y="1371600"/>
            <a:ext cx="1143000" cy="2514600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7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is parked on the side of a road&#10;&#10;Description automatically generated">
            <a:extLst>
              <a:ext uri="{FF2B5EF4-FFF2-40B4-BE49-F238E27FC236}">
                <a16:creationId xmlns:a16="http://schemas.microsoft.com/office/drawing/2014/main" id="{ECE80F22-A824-4913-B284-B3E1EE85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3333" b="2630"/>
          <a:stretch/>
        </p:blipFill>
        <p:spPr>
          <a:xfrm>
            <a:off x="0" y="914400"/>
            <a:ext cx="91440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C8CB41-23D0-43D6-B5D1-6F97EF818F26}"/>
              </a:ext>
            </a:extLst>
          </p:cNvPr>
          <p:cNvSpPr/>
          <p:nvPr/>
        </p:nvSpPr>
        <p:spPr>
          <a:xfrm>
            <a:off x="8015654" y="1371600"/>
            <a:ext cx="1143000" cy="2514600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513E40-98B0-41ED-AF6D-89355A5284BF}"/>
              </a:ext>
            </a:extLst>
          </p:cNvPr>
          <p:cNvSpPr/>
          <p:nvPr/>
        </p:nvSpPr>
        <p:spPr>
          <a:xfrm>
            <a:off x="533400" y="2209800"/>
            <a:ext cx="762000" cy="1371600"/>
          </a:xfrm>
          <a:prstGeom prst="ellipse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3B7BB39-5B4F-4DA9-9E4F-49B53C4E0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3334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61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4661" y="225635"/>
            <a:ext cx="8574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340" dirty="0" err="1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Kamali‘i</a:t>
            </a:r>
            <a:r>
              <a:rPr lang="en-US" sz="4400" b="1" spc="340" dirty="0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257" y="995076"/>
            <a:ext cx="813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Before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0221-FF74-404B-B544-B5F22EED4880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D5A39-E3BC-1D93-1783-B540FE1E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4" y="1676400"/>
            <a:ext cx="9124872" cy="42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85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car parked on the side of the street&#10;&#10;Description automatically generated">
            <a:extLst>
              <a:ext uri="{FF2B5EF4-FFF2-40B4-BE49-F238E27FC236}">
                <a16:creationId xmlns:a16="http://schemas.microsoft.com/office/drawing/2014/main" id="{579325B7-EC5C-4B2D-AFB3-9A66B8BB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5555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81C9A-92E1-41B1-8321-E3ECC7F3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34"/>
          <a:stretch/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6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Picture 5" descr="A long road with grass on the side of the road&#10;&#10;Description automatically generated">
            <a:extLst>
              <a:ext uri="{FF2B5EF4-FFF2-40B4-BE49-F238E27FC236}">
                <a16:creationId xmlns:a16="http://schemas.microsoft.com/office/drawing/2014/main" id="{79DE92F9-8898-4C3E-83ED-A4293B433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-7778"/>
          <a:stretch/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8" name="Picture 7" descr="A car driving down a street&#10;&#10;Description automatically generated">
            <a:extLst>
              <a:ext uri="{FF2B5EF4-FFF2-40B4-BE49-F238E27FC236}">
                <a16:creationId xmlns:a16="http://schemas.microsoft.com/office/drawing/2014/main" id="{EBC4F27E-7DDC-45C6-A3F0-CF1298920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04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D5126BD5-FC02-44D6-BD76-DAE93FE5E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C43E312A-88A9-436C-9E83-D4A8C3E5F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>
            <a:off x="0" y="9906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47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Līhu‘e</a:t>
            </a:r>
            <a:r>
              <a:rPr lang="en-US" sz="3600" dirty="0"/>
              <a:t> Town Core Mobility and Revitalization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pic>
        <p:nvPicPr>
          <p:cNvPr id="5" name="Picture 4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336EE0A9-7871-4E43-8EA3-53A8877AE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4445"/>
          <a:stretch/>
        </p:blipFill>
        <p:spPr>
          <a:xfrm>
            <a:off x="0" y="9144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MAHALO!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 on Kaua’i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 Condensed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71600"/>
            <a:ext cx="624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Michael Moule, PE</a:t>
            </a:r>
          </a:p>
          <a:p>
            <a:r>
              <a:rPr lang="en-US" sz="2800" b="1" dirty="0"/>
              <a:t>Chief of Engineering</a:t>
            </a:r>
          </a:p>
          <a:p>
            <a:r>
              <a:rPr lang="en-US" sz="2800" b="1" dirty="0" err="1"/>
              <a:t>Kaua‘i</a:t>
            </a:r>
            <a:r>
              <a:rPr lang="en-US" sz="2800" b="1" dirty="0"/>
              <a:t> County Public Works</a:t>
            </a:r>
          </a:p>
          <a:p>
            <a:r>
              <a:rPr lang="en-US" sz="2800" b="1" dirty="0">
                <a:hlinkClick r:id="rId4"/>
              </a:rPr>
              <a:t>mmoule@kauai.gov</a:t>
            </a:r>
            <a:endParaRPr lang="en-US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4661" y="225635"/>
            <a:ext cx="8574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340" dirty="0" err="1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Kamali‘i</a:t>
            </a:r>
            <a:r>
              <a:rPr lang="en-US" sz="4400" b="1" spc="340" dirty="0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257" y="995076"/>
            <a:ext cx="813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– most of the length (one way for cars)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0221-FF74-404B-B544-B5F22EED4880}" type="slidenum">
              <a:rPr lang="en-US" b="1" smtClean="0">
                <a:solidFill>
                  <a:schemeClr val="tx1"/>
                </a:solidFill>
              </a:rPr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B87590C7-9077-41EB-933F-A614B629C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1111"/>
          <a:stretch/>
        </p:blipFill>
        <p:spPr>
          <a:xfrm>
            <a:off x="0" y="1570404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4661" y="225635"/>
            <a:ext cx="8574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340" dirty="0" err="1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Kamali‘i</a:t>
            </a:r>
            <a:r>
              <a:rPr lang="en-US" sz="4400" b="1" spc="340" dirty="0">
                <a:solidFill>
                  <a:srgbClr val="E36C0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257" y="995076"/>
            <a:ext cx="76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Block between the school and </a:t>
            </a:r>
            <a:r>
              <a:rPr lang="en-US" sz="2400" dirty="0" err="1"/>
              <a:t>Kahe</a:t>
            </a:r>
            <a:r>
              <a:rPr lang="en-US" sz="2400" dirty="0"/>
              <a:t> Street (“advisory lane”)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0221-FF74-404B-B544-B5F22EED4880}" type="slidenum">
              <a:rPr lang="en-US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car that has a sign on the side of a road&#10;&#10;Description automatically generated">
            <a:extLst>
              <a:ext uri="{FF2B5EF4-FFF2-40B4-BE49-F238E27FC236}">
                <a16:creationId xmlns:a16="http://schemas.microsoft.com/office/drawing/2014/main" id="{E9480B37-C1FB-4072-B662-1CB846BCE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1"/>
          <a:stretch/>
        </p:blipFill>
        <p:spPr>
          <a:xfrm>
            <a:off x="0" y="1456741"/>
            <a:ext cx="9144000" cy="5401258"/>
          </a:xfrm>
          <a:prstGeom prst="rect">
            <a:avLst/>
          </a:prstGeom>
        </p:spPr>
      </p:pic>
      <p:pic>
        <p:nvPicPr>
          <p:cNvPr id="11" name="Picture 10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C17916AF-DF66-4C86-B364-D7A72FE63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941" b="3290"/>
          <a:stretch/>
        </p:blipFill>
        <p:spPr>
          <a:xfrm>
            <a:off x="6934200" y="1918406"/>
            <a:ext cx="1564253" cy="19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4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Add Shoulder after Repaving - Before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75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Condensed" pitchFamily="34" charset="0"/>
                <a:ea typeface="+mn-ea"/>
                <a:cs typeface="+mn-cs"/>
              </a:rPr>
              <a:t>Complete Streets on Kaua’i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56326-7129-C0DC-8D25-2AF9A876D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" t="13647"/>
          <a:stretch/>
        </p:blipFill>
        <p:spPr>
          <a:xfrm>
            <a:off x="0" y="762000"/>
            <a:ext cx="9067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1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7272</TotalTime>
  <Words>981</Words>
  <Application>Microsoft Office PowerPoint</Application>
  <PresentationFormat>On-screen Show (4:3)</PresentationFormat>
  <Paragraphs>235</Paragraphs>
  <Slides>67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Arial Narrow</vt:lpstr>
      <vt:lpstr>Calibri</vt:lpstr>
      <vt:lpstr>Gill Sans MT</vt:lpstr>
      <vt:lpstr>Gill Sans MT Condensed</vt:lpstr>
      <vt:lpstr>Office Theme</vt:lpstr>
      <vt:lpstr>Complete  Streets  Implementation on Kaua’i </vt:lpstr>
      <vt:lpstr>Policies, Ordinances, Plans, Standards</vt:lpstr>
      <vt:lpstr>Institutionalization</vt:lpstr>
      <vt:lpstr>Public Outreach</vt:lpstr>
      <vt:lpstr>Projects “Lighter, Quicker, Cheaper”</vt:lpstr>
      <vt:lpstr>PowerPoint Presentation</vt:lpstr>
      <vt:lpstr>PowerPoint Presentation</vt:lpstr>
      <vt:lpstr>PowerPoint Presentation</vt:lpstr>
      <vt:lpstr>Add Shoulder after Repaving - Before</vt:lpstr>
      <vt:lpstr>Add Shoulder after Repaving - After</vt:lpstr>
      <vt:lpstr>Shopping Center Area in Līhu‘e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 Road Retrofits/Reconstruction (Federal Funds)</vt:lpstr>
      <vt:lpstr>Hardy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Puhi Road</vt:lpstr>
      <vt:lpstr>PowerPoint Presentation</vt:lpstr>
      <vt:lpstr>PowerPoint Presentation</vt:lpstr>
      <vt:lpstr>Maluhia Road / Koloa Road</vt:lpstr>
      <vt:lpstr>Maluhia Road  (Our famous “Tree Tunnel”)</vt:lpstr>
      <vt:lpstr>Maluhia Road  (Our famous “Tree Tunnel”)</vt:lpstr>
      <vt:lpstr>Kōloa Road</vt:lpstr>
      <vt:lpstr>Kōloa Road</vt:lpstr>
      <vt:lpstr>Kōloa Road</vt:lpstr>
      <vt:lpstr>Kōloa Road</vt:lpstr>
      <vt:lpstr>Kōloa Road at Ala Kalanikaumaka </vt:lpstr>
      <vt:lpstr>Kōloa Road at Ala Kalanikaumaka </vt:lpstr>
      <vt:lpstr>Lihue Town Core Mobility and Revitalization</vt:lpstr>
      <vt:lpstr>Līhu‘e Town Core Project (TIGER Grant)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Līhu‘e Town Core Mobility and Revitalization</vt:lpstr>
      <vt:lpstr>MAHALO!</vt:lpstr>
    </vt:vector>
  </TitlesOfParts>
  <Company>County of Kauai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Partnering for  Complete Streets Success</dc:title>
  <dc:creator>Marie</dc:creator>
  <cp:lastModifiedBy>Michael Moule</cp:lastModifiedBy>
  <cp:revision>249</cp:revision>
  <cp:lastPrinted>2020-09-17T18:00:55Z</cp:lastPrinted>
  <dcterms:created xsi:type="dcterms:W3CDTF">2012-08-21T01:16:08Z</dcterms:created>
  <dcterms:modified xsi:type="dcterms:W3CDTF">2023-10-25T22:06:00Z</dcterms:modified>
</cp:coreProperties>
</file>